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65" r:id="rId1"/>
  </p:sldMasterIdLst>
  <p:notesMasterIdLst>
    <p:notesMasterId r:id="rId5"/>
  </p:notesMasterIdLst>
  <p:handoutMasterIdLst>
    <p:handoutMasterId r:id="rId6"/>
  </p:handoutMasterIdLst>
  <p:sldIdLst>
    <p:sldId id="256" r:id="rId2"/>
    <p:sldId id="305" r:id="rId3"/>
    <p:sldId id="320" r:id="rId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64" autoAdjust="0"/>
    <p:restoredTop sz="69922" autoAdjust="0"/>
  </p:normalViewPr>
  <p:slideViewPr>
    <p:cSldViewPr>
      <p:cViewPr varScale="1">
        <p:scale>
          <a:sx n="81" d="100"/>
          <a:sy n="81" d="100"/>
        </p:scale>
        <p:origin x="1266" y="90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622" y="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87FC64C-B26D-4CE5-9604-533E8BAD3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941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31838" y="160338"/>
            <a:ext cx="2925762" cy="382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 b="1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32325" y="160338"/>
            <a:ext cx="1951038" cy="382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31838" y="9040813"/>
            <a:ext cx="2925762" cy="2889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30750" y="9099550"/>
            <a:ext cx="1852613" cy="287338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>
              <a:defRPr/>
            </a:pPr>
            <a:fld id="{6414D2B3-71C9-4621-A343-7CDB103FC2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143939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69863" indent="-169863" algn="l" defTabSz="457200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itchFamily="34" charset="0"/>
      <a:buChar char="●"/>
      <a:defRPr sz="1400" b="1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defTabSz="457200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itchFamily="2" charset="2"/>
      <a:buChar char="n"/>
      <a:defRPr sz="1400" b="1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defTabSz="457200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itchFamily="2" charset="2"/>
      <a:buChar char="®"/>
      <a:defRPr sz="1400" b="1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b="1" dirty="0"/>
          </a:p>
          <a:p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itchFamily="34" charset="0"/>
              <a:buChar char="●"/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84225" indent="-301625">
              <a:spcBef>
                <a:spcPct val="30000"/>
              </a:spcBef>
              <a:buClr>
                <a:srgbClr val="009900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208088" indent="-241300">
              <a:spcBef>
                <a:spcPct val="30000"/>
              </a:spcBef>
              <a:buClr>
                <a:srgbClr val="0070C0"/>
              </a:buClr>
              <a:buSzPct val="70000"/>
              <a:buFont typeface="Wingdings" pitchFamily="2" charset="2"/>
              <a:buChar char="®"/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9098F4-5DF0-47E5-9012-B714993CEF1A}" type="slidenum">
              <a:rPr lang="en-US" altLang="en-US" sz="15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5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059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86B31FC-C73A-4A39-A60D-76CC848ACD8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5E5C-D7B9-42BE-B240-EA8AA2D1C2A9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76F-E5D2-41A6-9188-41A9F2883054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8FBB-7121-465F-915D-42A7857E2B9B}" type="datetime1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8E72E-92A6-4C92-A402-B93077899A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3E3F-CA00-4A14-BE6E-8A86DAC1460D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2D6CE-854A-41F5-B2B2-6967A6C5755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D4F2-D139-4EAD-A1AB-2C660F50DFD7}" type="datetime1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D4F2-D139-4EAD-A1AB-2C660F50DFD7}" type="datetime1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Jersey Slides</a:t>
            </a:r>
          </a:p>
          <a:p>
            <a:r>
              <a:rPr lang="en-US" dirty="0" smtClean="0"/>
              <a:t>Tax Year 2018</a:t>
            </a:r>
            <a:endParaRPr 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Child and Dependent Care Credit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B31FC-C73A-4A39-A60D-76CC848ACD81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New for 2018</a:t>
            </a:r>
          </a:p>
          <a:p>
            <a:r>
              <a:rPr lang="en-US" dirty="0" smtClean="0"/>
              <a:t>Eligible resident taxpayers with taxable income $60,000 or less who receive the federal child and dependent care credit will be grant a NJ Gross Income Tax Credit</a:t>
            </a:r>
          </a:p>
          <a:p>
            <a:r>
              <a:rPr lang="en-US" dirty="0" smtClean="0"/>
              <a:t>The credit is nonrefundable</a:t>
            </a:r>
          </a:p>
          <a:p>
            <a:r>
              <a:rPr lang="en-US" dirty="0" smtClean="0"/>
              <a:t>The NJ credit is a percentage of the federal credit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NJ Child and Dependent Care Credit 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677400" y="1222473"/>
            <a:ext cx="18288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Pub 4012 Tab 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00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6B31FC-C73A-4A39-A60D-76CC848ACD81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582462232"/>
              </p:ext>
            </p:extLst>
          </p:nvPr>
        </p:nvGraphicFramePr>
        <p:xfrm>
          <a:off x="1279525" y="1762121"/>
          <a:ext cx="9753600" cy="418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4876800"/>
              </a:tblGrid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NJ Taxable Income  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Amount of  Credit Is</a:t>
                      </a:r>
                      <a:endParaRPr lang="en-US" sz="2400" dirty="0"/>
                    </a:p>
                  </a:txBody>
                  <a:tcPr/>
                </a:tc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over $20,000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 of federal credit</a:t>
                      </a:r>
                      <a:endParaRPr lang="en-US" sz="2400" dirty="0"/>
                    </a:p>
                  </a:txBody>
                  <a:tcPr/>
                </a:tc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 $20,000 but not over $30,000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 of federal credit</a:t>
                      </a:r>
                      <a:endParaRPr lang="en-US" sz="2400" dirty="0"/>
                    </a:p>
                  </a:txBody>
                  <a:tcPr/>
                </a:tc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 $30,000 but not over $40,000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30% of federal credit</a:t>
                      </a:r>
                      <a:endParaRPr lang="en-US" sz="2400" dirty="0"/>
                    </a:p>
                  </a:txBody>
                  <a:tcPr/>
                </a:tc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 $40,000 but not over $50,000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20% of federal credit</a:t>
                      </a:r>
                      <a:endParaRPr lang="en-US" sz="2400" dirty="0"/>
                    </a:p>
                  </a:txBody>
                  <a:tcPr/>
                </a:tc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 $50,000 but not over $60,000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10% of federal credit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Child and Dependent Care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07294"/>
      </p:ext>
    </p:extLst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146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2018 Templet</vt:lpstr>
      <vt:lpstr>Child and Dependent Care Credit </vt:lpstr>
      <vt:lpstr> NJ Child and Dependent Care Credit  </vt:lpstr>
      <vt:lpstr>NJ Child and Dependent Care Credit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and Dependent Care Credit  A non-refundable credit</dc:title>
  <dc:creator/>
  <cp:lastModifiedBy/>
  <cp:revision>5</cp:revision>
  <dcterms:created xsi:type="dcterms:W3CDTF">2018-10-09T23:32:34Z</dcterms:created>
  <dcterms:modified xsi:type="dcterms:W3CDTF">2018-11-20T13:46:18Z</dcterms:modified>
</cp:coreProperties>
</file>